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302" r:id="rId4"/>
    <p:sldId id="317" r:id="rId5"/>
    <p:sldId id="318" r:id="rId6"/>
    <p:sldId id="303" r:id="rId7"/>
    <p:sldId id="319" r:id="rId8"/>
    <p:sldId id="320" r:id="rId9"/>
    <p:sldId id="321" r:id="rId10"/>
    <p:sldId id="266" r:id="rId11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A200"/>
    <a:srgbClr val="9C68A9"/>
    <a:srgbClr val="BD67E3"/>
    <a:srgbClr val="C67DE7"/>
    <a:srgbClr val="EE6B36"/>
    <a:srgbClr val="93B2DD"/>
    <a:srgbClr val="F5640A"/>
    <a:srgbClr val="FFFFFF"/>
    <a:srgbClr val="C0DC8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398" y="144"/>
      </p:cViewPr>
      <p:guideLst>
        <p:guide orient="horz" pos="4292"/>
        <p:guide pos="775"/>
        <p:guide orient="horz" pos="1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2021-01-26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../slides/slide2.xm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2990335" cy="5756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spc="-150" dirty="0" smtClean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인물 묘사</a:t>
            </a:r>
            <a:endParaRPr lang="ko-KR" altLang="en-US" sz="3200" b="1" spc="-150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819" y="0"/>
            <a:ext cx="1465968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2021-01-26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  <p:sldLayoutId id="2147483668" r:id="rId5"/>
    <p:sldLayoutId id="2147483669" r:id="rId6"/>
    <p:sldLayoutId id="2147483671" r:id="rId7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36142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PART1. </a:t>
            </a:r>
            <a:r>
              <a:rPr lang="ko-KR" altLang="en-US" sz="3200" b="1" smtClean="0">
                <a:solidFill>
                  <a:srgbClr val="DE0000"/>
                </a:solidFill>
                <a:latin typeface="+mj-ea"/>
                <a:ea typeface="+mj-ea"/>
              </a:rPr>
              <a:t>인물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묘사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 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8530" y="4870938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9~10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내용 개체 틀 2"/>
          <p:cNvSpPr txBox="1">
            <a:spLocks/>
          </p:cNvSpPr>
          <p:nvPr/>
        </p:nvSpPr>
        <p:spPr>
          <a:xfrm>
            <a:off x="608305" y="1265917"/>
            <a:ext cx="7917857" cy="2806922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ko-KR" dirty="0">
                <a:solidFill>
                  <a:srgbClr val="7030A0"/>
                </a:solidFill>
                <a:latin typeface="Swis721 Blk BT" panose="020B0904030502020204" pitchFamily="34" charset="0"/>
              </a:rPr>
              <a:t>DIRECTIONS </a:t>
            </a:r>
            <a:r>
              <a:rPr lang="en-US" altLang="ko-KR" dirty="0" smtClean="0">
                <a:solidFill>
                  <a:srgbClr val="7030A0"/>
                </a:solidFill>
                <a:latin typeface="Swis721 Blk BT" panose="020B0904030502020204" pitchFamily="34" charset="0"/>
              </a:rPr>
              <a:t>  </a:t>
            </a:r>
            <a:r>
              <a:rPr lang="en-US" altLang="ko-KR" spc="-40" dirty="0" smtClean="0"/>
              <a:t>For </a:t>
            </a:r>
            <a:r>
              <a:rPr lang="en-US" altLang="ko-KR" spc="-40" dirty="0"/>
              <a:t>each question in this part, you</a:t>
            </a:r>
            <a:r>
              <a:rPr lang="en-US" altLang="ko-KR" dirty="0"/>
              <a:t> </a:t>
            </a:r>
            <a:r>
              <a:rPr lang="en-US" altLang="ko-KR" spc="-90" dirty="0"/>
              <a:t>will hear four statements </a:t>
            </a:r>
            <a:r>
              <a:rPr lang="en-US" altLang="ko-KR" spc="-90" dirty="0" smtClean="0"/>
              <a:t>about a </a:t>
            </a:r>
            <a:r>
              <a:rPr lang="en-US" altLang="ko-KR" spc="-90" dirty="0"/>
              <a:t>picture in your test book.</a:t>
            </a:r>
            <a:r>
              <a:rPr lang="en-US" altLang="ko-KR" dirty="0"/>
              <a:t> </a:t>
            </a:r>
            <a:r>
              <a:rPr lang="en-US" altLang="ko-KR" spc="-40" dirty="0"/>
              <a:t>When you hear the statements, you must select the </a:t>
            </a:r>
            <a:r>
              <a:rPr lang="en-US" altLang="ko-KR" spc="-40" dirty="0" smtClean="0"/>
              <a:t>one</a:t>
            </a:r>
            <a:r>
              <a:rPr lang="en-US" altLang="ko-KR" dirty="0" smtClean="0"/>
              <a:t> </a:t>
            </a:r>
            <a:r>
              <a:rPr lang="en-US" altLang="ko-KR" spc="-70" dirty="0" smtClean="0"/>
              <a:t>statement </a:t>
            </a:r>
            <a:r>
              <a:rPr lang="en-US" altLang="ko-KR" spc="-70" dirty="0"/>
              <a:t>that best describes what you see in the picture.</a:t>
            </a:r>
            <a:r>
              <a:rPr lang="en-US" altLang="ko-KR" dirty="0"/>
              <a:t> </a:t>
            </a:r>
            <a:r>
              <a:rPr lang="en-US" altLang="ko-KR" spc="-110" dirty="0"/>
              <a:t>Then find the number of </a:t>
            </a:r>
            <a:r>
              <a:rPr lang="en-US" altLang="ko-KR" spc="-110" dirty="0" smtClean="0"/>
              <a:t>the question </a:t>
            </a:r>
            <a:r>
              <a:rPr lang="en-US" altLang="ko-KR" spc="-110" dirty="0"/>
              <a:t>on your answer sheet</a:t>
            </a:r>
            <a:r>
              <a:rPr lang="en-US" altLang="ko-KR" spc="-80" dirty="0"/>
              <a:t> </a:t>
            </a:r>
            <a:r>
              <a:rPr lang="en-US" altLang="ko-KR" spc="-70" dirty="0"/>
              <a:t>and mark your answer. The </a:t>
            </a:r>
            <a:r>
              <a:rPr lang="en-US" altLang="ko-KR" spc="-70" dirty="0" smtClean="0"/>
              <a:t>statements </a:t>
            </a:r>
            <a:r>
              <a:rPr lang="en-US" altLang="ko-KR" spc="-70" dirty="0"/>
              <a:t>will not be </a:t>
            </a:r>
            <a:r>
              <a:rPr lang="en-US" altLang="ko-KR" spc="-70" dirty="0" smtClean="0"/>
              <a:t>printed</a:t>
            </a:r>
            <a:r>
              <a:rPr lang="en-US" altLang="ko-KR" spc="-20" dirty="0" smtClean="0"/>
              <a:t> in </a:t>
            </a:r>
            <a:r>
              <a:rPr lang="en-US" altLang="ko-KR" spc="-20" dirty="0"/>
              <a:t>your test book and will be spoken</a:t>
            </a:r>
            <a:r>
              <a:rPr lang="en-US" altLang="ko-KR" dirty="0"/>
              <a:t> only one time.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5631" y="1344997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93882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74162" y="5293144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2985373" y="532925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13449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828042" y="5293144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4872675" y="532925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93882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68" y="1484138"/>
            <a:ext cx="3060000" cy="360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42" y="1473732"/>
            <a:ext cx="3060000" cy="360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277165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042" y="1473732"/>
            <a:ext cx="3060000" cy="360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68" y="1473732"/>
            <a:ext cx="3060000" cy="360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13449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93882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74162" y="5293144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1960907" y="532925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13449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828042" y="5293144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4872675" y="532925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93882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549255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5081" y="1800197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340135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 man is </a:t>
            </a:r>
            <a:r>
              <a:rPr lang="en-US" altLang="ko-KR" sz="2800" u="sng" smtClean="0"/>
              <a:t>                </a:t>
            </a:r>
            <a:r>
              <a:rPr lang="en-US" altLang="ko-KR" sz="2800" smtClean="0"/>
              <a:t> at a </a:t>
            </a:r>
            <a:r>
              <a:rPr lang="en-US" altLang="ko-KR" sz="2800" u="sng" smtClean="0"/>
              <a:t>             </a:t>
            </a:r>
            <a:r>
              <a:rPr lang="en-US" altLang="ko-KR" sz="280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(B) A man is </a:t>
            </a:r>
            <a:r>
              <a:rPr lang="en-US" altLang="ko-KR" sz="2800" u="sng"/>
              <a:t> </a:t>
            </a:r>
            <a:r>
              <a:rPr lang="en-US" altLang="ko-KR" sz="2800" u="sng" smtClean="0"/>
              <a:t>                      </a:t>
            </a:r>
            <a:r>
              <a:rPr lang="en-US" altLang="ko-KR" sz="2800" smtClean="0"/>
              <a:t> a book.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man is browsing some </a:t>
            </a:r>
            <a:r>
              <a:rPr lang="en-US" altLang="ko-KR" sz="2800" u="sng" smtClean="0"/>
              <a:t>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ct val="1500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man is </a:t>
            </a:r>
            <a:r>
              <a:rPr lang="en-US" altLang="ko-KR" sz="2800" u="sng" smtClean="0"/>
              <a:t>                </a:t>
            </a:r>
            <a:r>
              <a:rPr lang="en-US" altLang="ko-KR" sz="2800" smtClean="0"/>
              <a:t> wiping the bookshelf.</a:t>
            </a:r>
            <a:endParaRPr lang="ko-KR" altLang="en-US" sz="280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78665" y="2454472"/>
            <a:ext cx="13612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looking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19132" y="2454472"/>
            <a:ext cx="8931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map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61731" y="3087154"/>
            <a:ext cx="19232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purchasing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0066" y="3730619"/>
            <a:ext cx="21328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publications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78665" y="4351003"/>
            <a:ext cx="12570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wiping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492541"/>
            <a:ext cx="720000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lphaUcParenBoth"/>
            </a:pPr>
            <a:r>
              <a:rPr lang="en-US" altLang="ko-KR" sz="2800" smtClean="0"/>
              <a:t>A woman is jotting down something on a</a:t>
            </a:r>
            <a:br>
              <a:rPr lang="en-US" altLang="ko-KR" sz="2800" smtClean="0"/>
            </a:br>
            <a:r>
              <a:rPr lang="en-US" altLang="ko-KR" sz="2800" smtClean="0"/>
              <a:t>piece of paper.</a:t>
            </a:r>
          </a:p>
          <a:p>
            <a:endParaRPr lang="en-US" altLang="ko-KR" sz="1000" smtClean="0"/>
          </a:p>
          <a:p>
            <a:pPr marL="490538" indent="-490538"/>
            <a:r>
              <a:rPr lang="en-US" altLang="ko-KR" sz="2800" smtClean="0"/>
              <a:t>(B) A woman is </a:t>
            </a:r>
            <a:r>
              <a:rPr lang="en-US" altLang="ko-KR" sz="2800" u="sng"/>
              <a:t> </a:t>
            </a:r>
            <a:r>
              <a:rPr lang="en-US" altLang="ko-KR" sz="2800" u="sng" smtClean="0"/>
              <a:t>                     </a:t>
            </a:r>
            <a:r>
              <a:rPr lang="en-US" altLang="ko-KR" sz="2800" smtClean="0"/>
              <a:t> a board with some</a:t>
            </a:r>
            <a:br>
              <a:rPr lang="en-US" altLang="ko-KR" sz="2800" smtClean="0"/>
            </a:br>
            <a:r>
              <a:rPr lang="en-US" altLang="ko-KR" sz="2800" smtClean="0"/>
              <a:t>balloons.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The cellphone </a:t>
            </a:r>
            <a:r>
              <a:rPr lang="en-US" altLang="ko-KR" sz="2800" u="sng" smtClean="0"/>
              <a:t>      </a:t>
            </a:r>
            <a:r>
              <a:rPr lang="en-US" altLang="ko-KR" sz="2800" smtClean="0"/>
              <a:t> </a:t>
            </a:r>
            <a:r>
              <a:rPr lang="en-US" altLang="ko-KR" sz="2800" u="sng" smtClean="0"/>
              <a:t>                 </a:t>
            </a:r>
            <a:r>
              <a:rPr lang="en-US" altLang="ko-KR" sz="2800" smtClean="0"/>
              <a:t> on a chair.</a:t>
            </a:r>
            <a:endParaRPr lang="en-US" altLang="ko-KR" sz="2800"/>
          </a:p>
          <a:p>
            <a:pPr>
              <a:lnSpc>
                <a:spcPct val="1500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woman is </a:t>
            </a:r>
            <a:r>
              <a:rPr lang="en-US" altLang="ko-KR" sz="2800" u="sng" smtClean="0"/>
              <a:t>              </a:t>
            </a:r>
            <a:r>
              <a:rPr lang="en-US" altLang="ko-KR" sz="2800" u="sng" smtClean="0"/>
              <a:t>   </a:t>
            </a:r>
            <a:r>
              <a:rPr lang="en-US" altLang="ko-KR" sz="2800" smtClean="0"/>
              <a:t> </a:t>
            </a:r>
            <a:r>
              <a:rPr lang="en-US" altLang="ko-KR" sz="2800" smtClean="0"/>
              <a:t>some docucments.</a:t>
            </a:r>
            <a:endParaRPr lang="ko-KR" altLang="en-US" sz="280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68147" y="3459702"/>
            <a:ext cx="18811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decorating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65749" y="4492634"/>
            <a:ext cx="13587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located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34163" y="5079150"/>
            <a:ext cx="14214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copying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89642" y="4492634"/>
            <a:ext cx="4331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is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1113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4" grpId="0"/>
      <p:bldP spid="14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340135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lphaUcParenBoth"/>
            </a:pPr>
            <a:r>
              <a:rPr lang="en-US" altLang="ko-KR" sz="2800" smtClean="0"/>
              <a:t>A woman is painting a wall.</a:t>
            </a:r>
            <a:endParaRPr lang="en-US" altLang="ko-KR" sz="1000" smtClean="0"/>
          </a:p>
          <a:p>
            <a:pPr marL="490538" indent="-490538">
              <a:lnSpc>
                <a:spcPct val="150000"/>
              </a:lnSpc>
            </a:pPr>
            <a:r>
              <a:rPr lang="en-US" altLang="ko-KR" sz="2800" smtClean="0"/>
              <a:t>(B) A woman has her arms </a:t>
            </a:r>
            <a:r>
              <a:rPr lang="en-US" altLang="ko-KR" sz="2800" u="sng" smtClean="0"/>
              <a:t>              </a:t>
            </a:r>
            <a:r>
              <a:rPr lang="en-US" altLang="ko-KR" sz="280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woman is looking at her children.</a:t>
            </a:r>
            <a:endParaRPr lang="en-US" altLang="ko-KR" sz="2800"/>
          </a:p>
          <a:p>
            <a:pPr>
              <a:lnSpc>
                <a:spcPct val="1500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woman is </a:t>
            </a:r>
            <a:r>
              <a:rPr lang="en-US" altLang="ko-KR" sz="2800" u="sng" smtClean="0"/>
              <a:t>             </a:t>
            </a:r>
            <a:r>
              <a:rPr lang="en-US" altLang="ko-KR" sz="2800" smtClean="0"/>
              <a:t> a sculpture.</a:t>
            </a:r>
            <a:endParaRPr lang="ko-KR" altLang="en-US" sz="280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936451" y="3121036"/>
            <a:ext cx="12095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folded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08444" y="4368811"/>
            <a:ext cx="11338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facing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50602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5081" y="1800197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solidFill>
                  <a:srgbClr val="F5A2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solidFill>
                <a:srgbClr val="F5A2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6616156" y="1281119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6854" y="2340135"/>
            <a:ext cx="72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lphaUcParenBoth"/>
            </a:pPr>
            <a:r>
              <a:rPr lang="en-US" altLang="ko-KR" sz="2800" smtClean="0"/>
              <a:t>A man is drawing a woman on the paper.</a:t>
            </a:r>
            <a:endParaRPr lang="en-US" altLang="ko-KR" sz="1000" smtClean="0"/>
          </a:p>
          <a:p>
            <a:pPr marL="490538" indent="-490538">
              <a:lnSpc>
                <a:spcPct val="150000"/>
              </a:lnSpc>
            </a:pPr>
            <a:r>
              <a:rPr lang="en-US" altLang="ko-KR" sz="2800" smtClean="0"/>
              <a:t>(B) A man is </a:t>
            </a:r>
            <a:r>
              <a:rPr lang="en-US" altLang="ko-KR" sz="2800" u="sng" smtClean="0"/>
              <a:t>  </a:t>
            </a:r>
            <a:r>
              <a:rPr lang="en-US" altLang="ko-KR" sz="2800" u="sng" smtClean="0"/>
              <a:t>                </a:t>
            </a:r>
            <a:r>
              <a:rPr lang="en-US" altLang="ko-KR" sz="2800" smtClean="0"/>
              <a:t> </a:t>
            </a:r>
            <a:r>
              <a:rPr lang="en-US" altLang="ko-KR" sz="2800" u="sng" smtClean="0"/>
              <a:t>             </a:t>
            </a:r>
            <a:r>
              <a:rPr lang="en-US" altLang="ko-KR" sz="2800" smtClean="0"/>
              <a:t> </a:t>
            </a:r>
            <a:r>
              <a:rPr lang="en-US" altLang="ko-KR" sz="2800" smtClean="0"/>
              <a:t>to take a picture.</a:t>
            </a:r>
          </a:p>
          <a:p>
            <a:pPr>
              <a:lnSpc>
                <a:spcPct val="1500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man is looking for a pencil.</a:t>
            </a:r>
            <a:endParaRPr lang="en-US" altLang="ko-KR" sz="2800"/>
          </a:p>
          <a:p>
            <a:pPr>
              <a:lnSpc>
                <a:spcPct val="1500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man is </a:t>
            </a:r>
            <a:r>
              <a:rPr lang="en-US" altLang="ko-KR" sz="2800" u="sng" smtClean="0"/>
              <a:t>    </a:t>
            </a:r>
            <a:r>
              <a:rPr lang="en-US" altLang="ko-KR" sz="2800" u="sng" smtClean="0"/>
              <a:t>           </a:t>
            </a:r>
            <a:r>
              <a:rPr lang="en-US" altLang="ko-KR" sz="2800" smtClean="0"/>
              <a:t> </a:t>
            </a:r>
            <a:r>
              <a:rPr lang="en-US" altLang="ko-KR" sz="2800" smtClean="0"/>
              <a:t>a chair.</a:t>
            </a:r>
            <a:endParaRPr lang="ko-KR" altLang="en-US" sz="280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608305" y="1201137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Clr>
                <a:srgbClr val="EE6B36"/>
              </a:buClr>
              <a:buNone/>
            </a:pPr>
            <a:r>
              <a:rPr lang="en-US" altLang="ko-KR" b="1" smtClean="0">
                <a:solidFill>
                  <a:srgbClr val="9C68A9"/>
                </a:solidFill>
              </a:rPr>
              <a:t>Listen again and fill in the blanks.</a:t>
            </a:r>
            <a:endParaRPr lang="ko-KR" altLang="en-US" b="1" dirty="0">
              <a:solidFill>
                <a:srgbClr val="9C68A9"/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2" y="756710"/>
            <a:ext cx="252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28407" y="3095953"/>
            <a:ext cx="15424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rgbClr val="C00000"/>
                </a:solidFill>
              </a:rPr>
              <a:t>kneeling</a:t>
            </a:r>
            <a:endParaRPr lang="ko-KR" altLang="en-US" sz="3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68637" y="4368811"/>
            <a:ext cx="129291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folding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87552" y="3121354"/>
            <a:ext cx="10911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smtClean="0">
                <a:solidFill>
                  <a:srgbClr val="C00000"/>
                </a:solidFill>
              </a:rPr>
              <a:t>down</a:t>
            </a:r>
            <a:endParaRPr lang="ko-KR" altLang="en-US" sz="3000" b="1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33" y="4993635"/>
            <a:ext cx="7560000" cy="111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968387" y="5091119"/>
            <a:ext cx="7200000" cy="1015663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1">
                <a:solidFill>
                  <a:srgbClr val="F5A200"/>
                </a:solidFill>
                <a:ea typeface="HY헤드라인M" panose="02030600000101010101" pitchFamily="18" charset="-127"/>
              </a:rPr>
              <a:t>1</a:t>
            </a:r>
            <a:r>
              <a:rPr lang="en-US" altLang="ko-KR" sz="2000"/>
              <a:t> browse </a:t>
            </a:r>
            <a:r>
              <a:rPr lang="ko-KR" altLang="en-US" sz="2000"/>
              <a:t>둘러보다</a:t>
            </a:r>
            <a:r>
              <a:rPr lang="en-US" altLang="ko-KR" sz="2000"/>
              <a:t>, (</a:t>
            </a:r>
            <a:r>
              <a:rPr lang="ko-KR" altLang="en-US" sz="2000"/>
              <a:t>책 등을</a:t>
            </a:r>
            <a:r>
              <a:rPr lang="en-US" altLang="ko-KR" sz="2000"/>
              <a:t>) </a:t>
            </a:r>
            <a:r>
              <a:rPr lang="ko-KR" altLang="en-US" sz="2000"/>
              <a:t>대강 읽다 </a:t>
            </a:r>
            <a:r>
              <a:rPr lang="en-US" altLang="ko-KR" sz="2000"/>
              <a:t>/ publication </a:t>
            </a:r>
            <a:r>
              <a:rPr lang="ko-KR" altLang="en-US" sz="2000"/>
              <a:t>출판</a:t>
            </a:r>
            <a:r>
              <a:rPr lang="en-US" altLang="ko-KR" sz="2000"/>
              <a:t>, </a:t>
            </a:r>
            <a:r>
              <a:rPr lang="ko-KR" altLang="en-US" sz="2000"/>
              <a:t>발행물</a:t>
            </a:r>
          </a:p>
          <a:p>
            <a:pPr>
              <a:lnSpc>
                <a:spcPct val="150000"/>
              </a:lnSpc>
            </a:pPr>
            <a:r>
              <a:rPr lang="en-US" altLang="ko-KR" sz="2000" b="1">
                <a:solidFill>
                  <a:srgbClr val="F5A200"/>
                </a:solidFill>
                <a:ea typeface="HY헤드라인M" panose="02030600000101010101" pitchFamily="18" charset="-127"/>
              </a:rPr>
              <a:t>2</a:t>
            </a:r>
            <a:r>
              <a:rPr lang="en-US" altLang="ko-KR" sz="2000"/>
              <a:t> jot down (</a:t>
            </a:r>
            <a:r>
              <a:rPr lang="ko-KR" altLang="en-US" sz="2000"/>
              <a:t>급히</a:t>
            </a:r>
            <a:r>
              <a:rPr lang="en-US" altLang="ko-KR" sz="2000"/>
              <a:t>) </a:t>
            </a:r>
            <a:r>
              <a:rPr lang="ko-KR" altLang="en-US" sz="2000"/>
              <a:t>쓰다</a:t>
            </a:r>
            <a:r>
              <a:rPr lang="en-US" altLang="ko-KR" sz="2000"/>
              <a:t>, </a:t>
            </a:r>
            <a:r>
              <a:rPr lang="ko-KR" altLang="en-US" sz="2000"/>
              <a:t>적다</a:t>
            </a:r>
          </a:p>
        </p:txBody>
      </p:sp>
    </p:spTree>
    <p:extLst>
      <p:ext uri="{BB962C8B-B14F-4D97-AF65-F5344CB8AC3E}">
        <p14:creationId xmlns:p14="http://schemas.microsoft.com/office/powerpoint/2010/main" val="397321748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  <p:bldP spid="10" grpId="0"/>
      <p:bldP spid="10" grpId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2560</TotalTime>
  <Words>378</Words>
  <Application>Microsoft Office PowerPoint</Application>
  <PresentationFormat>화면 슬라이드 쇼(4:3)</PresentationFormat>
  <Paragraphs>61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HY엽서M</vt:lpstr>
      <vt:lpstr>HY헤드라인M</vt:lpstr>
      <vt:lpstr>Swis721 Blk BT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193</cp:revision>
  <dcterms:created xsi:type="dcterms:W3CDTF">2014-12-01T06:18:00Z</dcterms:created>
  <dcterms:modified xsi:type="dcterms:W3CDTF">2021-01-26T07:22:26Z</dcterms:modified>
</cp:coreProperties>
</file>